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A81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b.gov.hk/so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2633" y="1881352"/>
            <a:ext cx="8843521" cy="2912116"/>
          </a:xfrm>
        </p:spPr>
        <p:txBody>
          <a:bodyPr/>
          <a:lstStyle/>
          <a:p>
            <a:pPr algn="ctr"/>
            <a:r>
              <a:rPr lang="en-US" altLang="zh-HK" sz="4400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Learning and Teaching Materials on Promoting Positive Values and Attitudes through English Sayings of Wisdom (SOW) at Secondary Level</a:t>
            </a:r>
            <a:endParaRPr lang="zh-HK" altLang="en-US" sz="4400" dirty="0">
              <a:solidFill>
                <a:srgbClr val="0099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357" y="5507950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dirty="0"/>
              <a:t>Developed by English Language Education Section </a:t>
            </a:r>
          </a:p>
          <a:p>
            <a:pPr algn="l"/>
            <a:r>
              <a:rPr lang="en-US" altLang="zh-HK" dirty="0"/>
              <a:t>Curriculum Development Institute</a:t>
            </a:r>
          </a:p>
          <a:p>
            <a:pPr algn="l"/>
            <a:r>
              <a:rPr lang="en-US" altLang="zh-HK" dirty="0"/>
              <a:t>Education Bureau</a:t>
            </a:r>
          </a:p>
          <a:p>
            <a:pPr algn="l"/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" y="1"/>
            <a:ext cx="2776119" cy="15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13507" cy="851338"/>
          </a:xfrm>
        </p:spPr>
        <p:txBody>
          <a:bodyPr>
            <a:normAutofit/>
          </a:bodyPr>
          <a:lstStyle/>
          <a:p>
            <a:r>
              <a:rPr lang="en-US" altLang="zh-HK" dirty="0"/>
              <a:t>Aims of the </a:t>
            </a:r>
            <a:r>
              <a:rPr lang="en-US" altLang="zh-HK" dirty="0" smtClean="0"/>
              <a:t>Learning &amp; Teaching Materials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460938"/>
            <a:ext cx="8596668" cy="4677103"/>
          </a:xfrm>
        </p:spPr>
        <p:txBody>
          <a:bodyPr>
            <a:noAutofit/>
          </a:bodyPr>
          <a:lstStyle/>
          <a:p>
            <a:r>
              <a:rPr lang="en-US" altLang="zh-HK" sz="2400" b="1" dirty="0" smtClean="0"/>
              <a:t>To promote </a:t>
            </a:r>
            <a:r>
              <a:rPr lang="en-US" altLang="zh-HK" sz="2400" b="1" dirty="0"/>
              <a:t>positive values and attitudes </a:t>
            </a:r>
            <a:r>
              <a:rPr lang="en-US" altLang="zh-HK" sz="2400" dirty="0"/>
              <a:t>that echo with the themes of My Pledge to Act (MPA):</a:t>
            </a:r>
            <a:endParaRPr lang="en-US" altLang="zh-HK" sz="2400" dirty="0" smtClean="0"/>
          </a:p>
          <a:p>
            <a:pPr lvl="1"/>
            <a:r>
              <a:rPr lang="en-US" altLang="zh-HK" sz="2000" dirty="0" smtClean="0"/>
              <a:t>Cherish </a:t>
            </a:r>
            <a:r>
              <a:rPr lang="en-US" altLang="zh-HK" sz="2000" dirty="0"/>
              <a:t>what we have </a:t>
            </a:r>
            <a:endParaRPr lang="en-US" altLang="zh-HK" sz="2000" dirty="0" smtClean="0"/>
          </a:p>
          <a:p>
            <a:pPr lvl="1"/>
            <a:r>
              <a:rPr lang="en-US" altLang="zh-HK" sz="2000" dirty="0" smtClean="0"/>
              <a:t>Be grateful</a:t>
            </a:r>
          </a:p>
          <a:p>
            <a:pPr lvl="1"/>
            <a:r>
              <a:rPr lang="en-US" altLang="zh-HK" sz="2000" dirty="0" smtClean="0"/>
              <a:t>Be proactive</a:t>
            </a:r>
          </a:p>
          <a:p>
            <a:pPr lvl="1"/>
            <a:r>
              <a:rPr lang="en-US" altLang="zh-HK" sz="2000" dirty="0" smtClean="0"/>
              <a:t>Be optimistic</a:t>
            </a:r>
            <a:endParaRPr lang="en-US" altLang="zh-HK" sz="2000" dirty="0"/>
          </a:p>
          <a:p>
            <a:r>
              <a:rPr lang="en-US" altLang="zh-HK" sz="2400" b="1" dirty="0" smtClean="0"/>
              <a:t>To enhance </a:t>
            </a:r>
            <a:r>
              <a:rPr lang="en-US" altLang="zh-HK" sz="2400" b="1" dirty="0"/>
              <a:t>students’ reading and writing skills </a:t>
            </a:r>
            <a:r>
              <a:rPr lang="en-US" altLang="zh-HK" sz="2400" dirty="0"/>
              <a:t>through appreciation and production of literary texts which carry inspirational </a:t>
            </a:r>
            <a:r>
              <a:rPr lang="en-US" altLang="zh-HK" sz="2400" dirty="0" smtClean="0"/>
              <a:t>messages</a:t>
            </a:r>
          </a:p>
          <a:p>
            <a:r>
              <a:rPr lang="en-US" altLang="zh-HK" sz="2400" b="1" dirty="0" smtClean="0"/>
              <a:t>To develop </a:t>
            </a:r>
            <a:r>
              <a:rPr lang="en-US" altLang="zh-HK" sz="2400" b="1" dirty="0"/>
              <a:t>students’ media literacy skills </a:t>
            </a:r>
            <a:r>
              <a:rPr lang="en-US" altLang="zh-HK" sz="2400" dirty="0"/>
              <a:t>through different multimodal resources (e.g. posters, movies)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96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172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Content of the </a:t>
            </a:r>
            <a:r>
              <a:rPr lang="en-US" altLang="zh-HK" dirty="0" smtClean="0"/>
              <a:t>Learning &amp; Teaching Materials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87061"/>
            <a:ext cx="8596668" cy="4435367"/>
          </a:xfrm>
        </p:spPr>
        <p:txBody>
          <a:bodyPr>
            <a:noAutofit/>
          </a:bodyPr>
          <a:lstStyle/>
          <a:p>
            <a:r>
              <a:rPr lang="en-US" altLang="zh-TW" sz="2400" b="1" dirty="0" smtClean="0"/>
              <a:t>F</a:t>
            </a:r>
            <a:r>
              <a:rPr lang="en-US" altLang="zh-HK" sz="2400" b="1" dirty="0" smtClean="0"/>
              <a:t>our </a:t>
            </a:r>
            <a:r>
              <a:rPr lang="en-US" altLang="zh-HK" sz="2400" b="1" dirty="0"/>
              <a:t>sets of learning </a:t>
            </a:r>
            <a:r>
              <a:rPr lang="en-US" altLang="zh-HK" sz="2400" b="1" dirty="0" smtClean="0"/>
              <a:t>and teaching materials </a:t>
            </a:r>
            <a:r>
              <a:rPr lang="en-US" altLang="zh-HK" sz="2400" dirty="0"/>
              <a:t>on four selected </a:t>
            </a:r>
            <a:r>
              <a:rPr lang="en-US" altLang="zh-HK" sz="2400" dirty="0" smtClean="0"/>
              <a:t>SOW for different year levels comprising:</a:t>
            </a:r>
          </a:p>
          <a:p>
            <a:pPr lvl="1"/>
            <a:r>
              <a:rPr lang="en-US" altLang="zh-HK" sz="2000" dirty="0"/>
              <a:t>Inspirational texts of different text </a:t>
            </a:r>
            <a:r>
              <a:rPr lang="en-US" altLang="zh-HK" sz="2000" dirty="0" smtClean="0"/>
              <a:t>types</a:t>
            </a:r>
            <a:endParaRPr lang="en-US" altLang="zh-HK" sz="2000" dirty="0"/>
          </a:p>
          <a:p>
            <a:pPr lvl="1"/>
            <a:r>
              <a:rPr lang="en-US" altLang="zh-TW" sz="2000" dirty="0"/>
              <a:t>S</a:t>
            </a:r>
            <a:r>
              <a:rPr lang="en-US" altLang="zh-HK" sz="2000" dirty="0"/>
              <a:t>uggested reading and writing activities with teaching </a:t>
            </a:r>
            <a:r>
              <a:rPr lang="en-US" altLang="zh-HK" sz="2000" dirty="0" smtClean="0"/>
              <a:t>steps</a:t>
            </a:r>
            <a:endParaRPr lang="en-US" altLang="zh-HK" sz="2000" dirty="0"/>
          </a:p>
          <a:p>
            <a:r>
              <a:rPr lang="en-US" altLang="zh-HK" sz="2400" dirty="0" smtClean="0"/>
              <a:t>Objectives of the learning </a:t>
            </a:r>
            <a:r>
              <a:rPr lang="en-US" altLang="zh-HK" sz="2400" dirty="0"/>
              <a:t>and teaching </a:t>
            </a:r>
            <a:r>
              <a:rPr lang="en-US" altLang="zh-HK" sz="2400" dirty="0" smtClean="0"/>
              <a:t>materials:</a:t>
            </a:r>
          </a:p>
          <a:p>
            <a:pPr lvl="1"/>
            <a:r>
              <a:rPr lang="en-US" altLang="zh-HK" sz="2000" dirty="0" smtClean="0"/>
              <a:t>To illustrate </a:t>
            </a:r>
            <a:r>
              <a:rPr lang="en-US" altLang="zh-HK" sz="2000" dirty="0"/>
              <a:t>the meaning and use of the SOW</a:t>
            </a:r>
          </a:p>
          <a:p>
            <a:pPr lvl="1"/>
            <a:r>
              <a:rPr lang="en-US" altLang="zh-HK" sz="2000" dirty="0" smtClean="0"/>
              <a:t>To cultivate </a:t>
            </a:r>
            <a:r>
              <a:rPr lang="en-US" altLang="zh-HK" sz="2000" dirty="0"/>
              <a:t>positive values and attitudes</a:t>
            </a:r>
          </a:p>
          <a:p>
            <a:pPr lvl="1"/>
            <a:r>
              <a:rPr lang="en-US" altLang="zh-HK" sz="2000" dirty="0" smtClean="0"/>
              <a:t>To introduce </a:t>
            </a:r>
            <a:r>
              <a:rPr lang="en-US" altLang="zh-HK" sz="2000" dirty="0"/>
              <a:t>the relevant language items</a:t>
            </a:r>
          </a:p>
          <a:p>
            <a:endParaRPr lang="en-US" altLang="zh-HK" sz="2400" dirty="0" smtClean="0"/>
          </a:p>
        </p:txBody>
      </p:sp>
    </p:spTree>
    <p:extLst>
      <p:ext uri="{BB962C8B-B14F-4D97-AF65-F5344CB8AC3E}">
        <p14:creationId xmlns:p14="http://schemas.microsoft.com/office/powerpoint/2010/main" val="29202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solidFill>
                  <a:schemeClr val="accent2">
                    <a:lumMod val="75000"/>
                  </a:schemeClr>
                </a:solidFill>
              </a:rPr>
              <a:t>Learning Task </a:t>
            </a:r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b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HK" dirty="0" smtClean="0"/>
              <a:t>The </a:t>
            </a:r>
            <a:r>
              <a:rPr lang="en-US" altLang="zh-HK" dirty="0"/>
              <a:t>Early Bird Catches the </a:t>
            </a:r>
            <a:r>
              <a:rPr lang="en-US" altLang="zh-HK" dirty="0" smtClean="0"/>
              <a:t>Wo</a:t>
            </a:r>
            <a:r>
              <a:rPr lang="en-US" altLang="zh-HK" dirty="0"/>
              <a:t>rm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8069" y="1930400"/>
            <a:ext cx="6780028" cy="4275624"/>
          </a:xfrm>
        </p:spPr>
        <p:txBody>
          <a:bodyPr>
            <a:normAutofit/>
          </a:bodyPr>
          <a:lstStyle/>
          <a:p>
            <a:r>
              <a:rPr lang="en-US" altLang="zh-HK" sz="2400" dirty="0" smtClean="0"/>
              <a:t>Students </a:t>
            </a:r>
            <a:r>
              <a:rPr lang="en-US" altLang="zh-HK" sz="2400" dirty="0"/>
              <a:t>learn the </a:t>
            </a:r>
            <a:r>
              <a:rPr lang="en-US" altLang="zh-HK" sz="2400" dirty="0" smtClean="0"/>
              <a:t>SOW “The </a:t>
            </a:r>
            <a:r>
              <a:rPr lang="en-US" altLang="zh-HK" sz="2400" dirty="0"/>
              <a:t>early bird catches the </a:t>
            </a:r>
            <a:r>
              <a:rPr lang="en-US" altLang="zh-HK" sz="2400" dirty="0" smtClean="0"/>
              <a:t>worm.” </a:t>
            </a:r>
            <a:r>
              <a:rPr lang="en-US" altLang="zh-HK" sz="2400" dirty="0"/>
              <a:t>and understand the positive values and attitudes behind (e.g. being proactive, diligent, persevering) </a:t>
            </a:r>
            <a:r>
              <a:rPr lang="en-US" altLang="zh-HK" sz="2400" dirty="0" smtClean="0"/>
              <a:t>through:</a:t>
            </a:r>
          </a:p>
          <a:p>
            <a:pPr lvl="1"/>
            <a:r>
              <a:rPr lang="en-US" altLang="zh-HK" sz="2000" dirty="0" smtClean="0"/>
              <a:t>Viewing </a:t>
            </a:r>
            <a:r>
              <a:rPr lang="en-US" altLang="zh-HK" sz="2000" dirty="0"/>
              <a:t>a </a:t>
            </a:r>
            <a:r>
              <a:rPr lang="en-US" altLang="zh-HK" sz="2000" dirty="0" smtClean="0"/>
              <a:t>poster</a:t>
            </a:r>
          </a:p>
          <a:p>
            <a:pPr lvl="1"/>
            <a:r>
              <a:rPr lang="en-US" altLang="zh-HK" sz="2000" dirty="0" smtClean="0"/>
              <a:t>Reading </a:t>
            </a:r>
            <a:r>
              <a:rPr lang="en-US" altLang="zh-HK" sz="2000" dirty="0"/>
              <a:t>an article about two Hong Kong </a:t>
            </a:r>
            <a:r>
              <a:rPr lang="en-US" altLang="zh-HK" sz="2000" dirty="0" smtClean="0"/>
              <a:t>athletes</a:t>
            </a:r>
          </a:p>
          <a:p>
            <a:r>
              <a:rPr lang="en-US" altLang="zh-HK" sz="2400" dirty="0" smtClean="0"/>
              <a:t>Students </a:t>
            </a:r>
            <a:r>
              <a:rPr lang="en-US" altLang="zh-HK" sz="2400" dirty="0"/>
              <a:t>are guided to write a reflection on how the spirit of “The early bird catches the </a:t>
            </a:r>
            <a:r>
              <a:rPr lang="en-US" altLang="zh-HK" sz="2400" dirty="0" smtClean="0"/>
              <a:t>worm.” </a:t>
            </a:r>
            <a:r>
              <a:rPr lang="en-US" altLang="zh-HK" sz="2400" dirty="0"/>
              <a:t>influences their </a:t>
            </a:r>
            <a:r>
              <a:rPr lang="en-US" altLang="zh-HK" sz="2400" dirty="0" smtClean="0"/>
              <a:t>life.</a:t>
            </a:r>
            <a:endParaRPr lang="zh-TW" altLang="zh-HK" sz="2400" dirty="0"/>
          </a:p>
          <a:p>
            <a:endParaRPr lang="zh-HK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9" y="1930400"/>
            <a:ext cx="2880000" cy="40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accent2">
                    <a:lumMod val="75000"/>
                  </a:schemeClr>
                </a:solidFill>
              </a:rPr>
              <a:t>Learning Task </a:t>
            </a:r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Count </a:t>
            </a:r>
            <a:r>
              <a:rPr lang="en-US" altLang="zh-HK" dirty="0"/>
              <a:t>Your Blessings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684" y="2166557"/>
            <a:ext cx="5633546" cy="3880773"/>
          </a:xfrm>
        </p:spPr>
        <p:txBody>
          <a:bodyPr>
            <a:normAutofit/>
          </a:bodyPr>
          <a:lstStyle/>
          <a:p>
            <a:r>
              <a:rPr lang="en-US" altLang="zh-HK" sz="2000" dirty="0" smtClean="0"/>
              <a:t>Students </a:t>
            </a:r>
            <a:r>
              <a:rPr lang="en-US" altLang="zh-HK" sz="2000" dirty="0"/>
              <a:t>read a reflective essay and are inspired to view </a:t>
            </a:r>
            <a:r>
              <a:rPr lang="en-US" altLang="zh-HK" sz="2000" dirty="0" smtClean="0"/>
              <a:t>an </a:t>
            </a:r>
            <a:r>
              <a:rPr lang="en-US" altLang="zh-HK" sz="2000" dirty="0"/>
              <a:t>unpleasant experience from a different perspective and understand that they can choose to replace negative thoughts with positive ones. </a:t>
            </a:r>
            <a:endParaRPr lang="en-US" altLang="zh-HK" sz="2000" dirty="0" smtClean="0"/>
          </a:p>
          <a:p>
            <a:r>
              <a:rPr lang="en-US" altLang="zh-HK" sz="2000" dirty="0" smtClean="0"/>
              <a:t>In the learning activities, students:</a:t>
            </a:r>
          </a:p>
          <a:p>
            <a:pPr lvl="1"/>
            <a:r>
              <a:rPr lang="en-US" altLang="zh-HK" sz="1800" dirty="0"/>
              <a:t>L</a:t>
            </a:r>
            <a:r>
              <a:rPr lang="en-US" altLang="zh-HK" sz="1800" dirty="0" smtClean="0"/>
              <a:t>earn </a:t>
            </a:r>
            <a:r>
              <a:rPr lang="en-US" altLang="zh-HK" sz="1800" dirty="0"/>
              <a:t>the structure of a reflective </a:t>
            </a:r>
            <a:r>
              <a:rPr lang="en-US" altLang="zh-HK" sz="1800" dirty="0" smtClean="0"/>
              <a:t>essay</a:t>
            </a:r>
          </a:p>
          <a:p>
            <a:pPr lvl="1"/>
            <a:r>
              <a:rPr lang="en-US" altLang="zh-HK" sz="1800" dirty="0" smtClean="0"/>
              <a:t>Learn the relevant </a:t>
            </a:r>
            <a:r>
              <a:rPr lang="en-US" altLang="zh-HK" sz="1800" dirty="0"/>
              <a:t>language </a:t>
            </a:r>
            <a:r>
              <a:rPr lang="en-US" altLang="zh-HK" sz="1800" dirty="0" smtClean="0"/>
              <a:t>items</a:t>
            </a:r>
          </a:p>
          <a:p>
            <a:pPr lvl="1"/>
            <a:r>
              <a:rPr lang="en-US" altLang="zh-HK" sz="1800" dirty="0" smtClean="0"/>
              <a:t>Write their own </a:t>
            </a:r>
            <a:r>
              <a:rPr lang="en-US" altLang="zh-HK" sz="1800" dirty="0"/>
              <a:t>essay on “Count your </a:t>
            </a:r>
            <a:r>
              <a:rPr lang="en-US" altLang="zh-HK" sz="1800" dirty="0" smtClean="0"/>
              <a:t>blessings.” </a:t>
            </a:r>
            <a:r>
              <a:rPr lang="en-US" altLang="zh-HK" sz="1800" dirty="0"/>
              <a:t>about their personal </a:t>
            </a:r>
            <a:r>
              <a:rPr lang="en-US" altLang="zh-HK" sz="1800" dirty="0" smtClean="0"/>
              <a:t>experience</a:t>
            </a:r>
            <a:endParaRPr lang="zh-TW" altLang="zh-HK" sz="1800" dirty="0"/>
          </a:p>
          <a:p>
            <a:endParaRPr lang="zh-HK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4" y="2166557"/>
            <a:ext cx="2880000" cy="40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solidFill>
                  <a:schemeClr val="accent2">
                    <a:lumMod val="75000"/>
                  </a:schemeClr>
                </a:solidFill>
              </a:rPr>
              <a:t>Learning Task </a:t>
            </a:r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A </a:t>
            </a:r>
            <a:r>
              <a:rPr lang="en-US" altLang="zh-HK" dirty="0"/>
              <a:t>Friend in Need is a Friend Indeed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7698915" cy="4052092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Students learn the importance of cherishing the people around them through reading a fable about two friends in danger</a:t>
            </a:r>
            <a:r>
              <a:rPr lang="en-US" altLang="zh-HK" sz="2400" dirty="0" smtClean="0"/>
              <a:t>.</a:t>
            </a:r>
            <a:endParaRPr lang="en-US" altLang="zh-HK" sz="2000" dirty="0" smtClean="0"/>
          </a:p>
          <a:p>
            <a:r>
              <a:rPr lang="en-US" altLang="zh-HK" sz="2400" dirty="0" smtClean="0"/>
              <a:t>Students </a:t>
            </a:r>
            <a:r>
              <a:rPr lang="en-US" altLang="zh-HK" sz="2400" dirty="0"/>
              <a:t>are guided </a:t>
            </a:r>
            <a:r>
              <a:rPr lang="en-US" altLang="zh-HK" sz="2400" dirty="0" smtClean="0"/>
              <a:t>to: </a:t>
            </a:r>
          </a:p>
          <a:p>
            <a:pPr lvl="1"/>
            <a:r>
              <a:rPr lang="en-US" altLang="zh-HK" sz="2000" dirty="0" smtClean="0"/>
              <a:t>Explore </a:t>
            </a:r>
            <a:r>
              <a:rPr lang="en-US" altLang="zh-HK" sz="2000" dirty="0"/>
              <a:t>how the “Show, don’t tell” technique adds variety and </a:t>
            </a:r>
            <a:r>
              <a:rPr lang="en-US" altLang="zh-HK" sz="2000" dirty="0" err="1"/>
              <a:t>colour</a:t>
            </a:r>
            <a:r>
              <a:rPr lang="en-US" altLang="zh-HK" sz="2000" dirty="0"/>
              <a:t> to story </a:t>
            </a:r>
            <a:r>
              <a:rPr lang="en-US" altLang="zh-HK" sz="2000" dirty="0" smtClean="0"/>
              <a:t>writing</a:t>
            </a:r>
          </a:p>
          <a:p>
            <a:pPr lvl="1"/>
            <a:r>
              <a:rPr lang="en-US" altLang="zh-HK" sz="2000" dirty="0" smtClean="0"/>
              <a:t>Apply </a:t>
            </a:r>
            <a:r>
              <a:rPr lang="en-US" altLang="zh-HK" sz="2000" dirty="0"/>
              <a:t>the technique in writing a fable or story about human relationship</a:t>
            </a:r>
            <a:endParaRPr lang="zh-HK" altLang="en-US" sz="2000" dirty="0"/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25" y="4838168"/>
            <a:ext cx="4116877" cy="18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accent2">
                    <a:lumMod val="75000"/>
                  </a:schemeClr>
                </a:solidFill>
              </a:rPr>
              <a:t>Learning Task </a:t>
            </a:r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Every </a:t>
            </a:r>
            <a:r>
              <a:rPr lang="en-US" altLang="zh-HK" dirty="0"/>
              <a:t>Cloud Has a Silver Lining</a:t>
            </a:r>
            <a:endParaRPr lang="zh-HK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77335" y="1930400"/>
            <a:ext cx="6819020" cy="4344275"/>
          </a:xfrm>
        </p:spPr>
        <p:txBody>
          <a:bodyPr>
            <a:normAutofit/>
          </a:bodyPr>
          <a:lstStyle/>
          <a:p>
            <a:r>
              <a:rPr lang="en-US" altLang="zh-HK" sz="2000" dirty="0"/>
              <a:t>Students explore positive values and attitudes (e.g. perseverance, respect for others, care for others, kindness) </a:t>
            </a:r>
            <a:r>
              <a:rPr lang="en-US" altLang="zh-HK" sz="2000" dirty="0" smtClean="0"/>
              <a:t>through:</a:t>
            </a:r>
          </a:p>
          <a:p>
            <a:pPr lvl="1"/>
            <a:r>
              <a:rPr lang="en-US" altLang="zh-HK" sz="1800" dirty="0" smtClean="0"/>
              <a:t>Viewing </a:t>
            </a:r>
            <a:r>
              <a:rPr lang="en-US" altLang="zh-HK" sz="1800" dirty="0"/>
              <a:t>a </a:t>
            </a:r>
            <a:r>
              <a:rPr lang="en-US" altLang="zh-HK" sz="1800" dirty="0" smtClean="0"/>
              <a:t>poster</a:t>
            </a:r>
          </a:p>
          <a:p>
            <a:pPr lvl="1"/>
            <a:r>
              <a:rPr lang="en-US" altLang="zh-HK" sz="1800" dirty="0"/>
              <a:t>W</a:t>
            </a:r>
            <a:r>
              <a:rPr lang="en-US" altLang="zh-HK" sz="1800" dirty="0" smtClean="0"/>
              <a:t>atching </a:t>
            </a:r>
            <a:r>
              <a:rPr lang="en-US" altLang="zh-HK" sz="1800" dirty="0"/>
              <a:t>the movie </a:t>
            </a:r>
            <a:r>
              <a:rPr lang="en-US" altLang="zh-HK" sz="1800" i="1" dirty="0"/>
              <a:t>Wonder</a:t>
            </a:r>
            <a:r>
              <a:rPr lang="en-US" altLang="zh-HK" sz="1800" dirty="0"/>
              <a:t>, which depicts how a kid with facial deformity gets through the unpleasant situations in his school </a:t>
            </a:r>
            <a:r>
              <a:rPr lang="en-US" altLang="zh-HK" sz="1800" dirty="0" smtClean="0"/>
              <a:t>life</a:t>
            </a:r>
          </a:p>
          <a:p>
            <a:r>
              <a:rPr lang="en-US" altLang="zh-HK" sz="2000" dirty="0"/>
              <a:t>In the learning activities, students:</a:t>
            </a:r>
          </a:p>
          <a:p>
            <a:pPr lvl="1"/>
            <a:r>
              <a:rPr lang="en-US" altLang="zh-HK" sz="1800" dirty="0" smtClean="0"/>
              <a:t>Learn different filmic elements</a:t>
            </a:r>
          </a:p>
          <a:p>
            <a:pPr lvl="1"/>
            <a:r>
              <a:rPr lang="en-US" altLang="zh-HK" sz="1800" dirty="0" smtClean="0"/>
              <a:t>Write </a:t>
            </a:r>
            <a:r>
              <a:rPr lang="en-US" altLang="zh-HK" sz="1800" dirty="0"/>
              <a:t>a reflective essay on </a:t>
            </a:r>
            <a:r>
              <a:rPr lang="en-US" altLang="zh-HK" sz="1800" dirty="0" smtClean="0"/>
              <a:t>their experiences in overcoming hardship and challenges</a:t>
            </a:r>
            <a:endParaRPr lang="zh-HK" altLang="en-US" sz="1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40" y="1768415"/>
            <a:ext cx="1959379" cy="45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149" y="335280"/>
            <a:ext cx="8845038" cy="1320800"/>
          </a:xfrm>
        </p:spPr>
        <p:txBody>
          <a:bodyPr/>
          <a:lstStyle/>
          <a:p>
            <a:r>
              <a:rPr lang="en-US" altLang="zh-HK" b="1" dirty="0"/>
              <a:t>Using the </a:t>
            </a:r>
            <a:r>
              <a:rPr lang="en-US" altLang="zh-HK" b="1" dirty="0" smtClean="0"/>
              <a:t>Learning &amp; Teaching Materials </a:t>
            </a:r>
            <a:r>
              <a:rPr lang="en-US" altLang="zh-HK" b="1" dirty="0"/>
              <a:t>in the English </a:t>
            </a:r>
            <a:r>
              <a:rPr lang="en-US" altLang="zh-HK" b="1" dirty="0" smtClean="0"/>
              <a:t>Lessons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39310"/>
            <a:ext cx="8596668" cy="4475321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Tying in with the modules and topics in the school-based English Language curriculum, the learning materials and teaching ideas can be used to </a:t>
            </a:r>
            <a:r>
              <a:rPr lang="en-US" altLang="zh-HK" sz="2400" dirty="0">
                <a:solidFill>
                  <a:srgbClr val="7030A0"/>
                </a:solidFill>
              </a:rPr>
              <a:t>raise students’ awareness of text structures and language items</a:t>
            </a:r>
            <a:r>
              <a:rPr lang="en-US" altLang="zh-HK" sz="2400" dirty="0"/>
              <a:t> when introducing the various </a:t>
            </a:r>
            <a:r>
              <a:rPr lang="en-US" altLang="zh-HK" sz="2400" dirty="0" smtClean="0"/>
              <a:t>SOW in </a:t>
            </a:r>
            <a:r>
              <a:rPr lang="en-US" altLang="zh-HK" sz="2400" dirty="0"/>
              <a:t>the English lessons</a:t>
            </a:r>
            <a:r>
              <a:rPr lang="en-US" altLang="zh-HK" sz="2400" dirty="0" smtClean="0"/>
              <a:t>.</a:t>
            </a:r>
          </a:p>
          <a:p>
            <a:r>
              <a:rPr lang="en-US" altLang="zh-HK" sz="2400" dirty="0"/>
              <a:t>Teachers are encouraged to select and adapt the materials to suit their students’ </a:t>
            </a:r>
            <a:r>
              <a:rPr lang="en-US" altLang="zh-HK" sz="2400" dirty="0">
                <a:solidFill>
                  <a:srgbClr val="7030A0"/>
                </a:solidFill>
              </a:rPr>
              <a:t>needs</a:t>
            </a:r>
            <a:r>
              <a:rPr lang="en-US" altLang="zh-HK" sz="2400" dirty="0"/>
              <a:t>, </a:t>
            </a:r>
            <a:r>
              <a:rPr lang="en-US" altLang="zh-HK" sz="2400" dirty="0">
                <a:solidFill>
                  <a:srgbClr val="7030A0"/>
                </a:solidFill>
              </a:rPr>
              <a:t>interests</a:t>
            </a:r>
            <a:r>
              <a:rPr lang="en-US" altLang="zh-HK" sz="2400" dirty="0"/>
              <a:t> and </a:t>
            </a:r>
            <a:r>
              <a:rPr lang="en-US" altLang="zh-HK" sz="2400" dirty="0">
                <a:solidFill>
                  <a:srgbClr val="7030A0"/>
                </a:solidFill>
              </a:rPr>
              <a:t>abilities</a:t>
            </a:r>
            <a:r>
              <a:rPr lang="en-US" altLang="zh-HK" sz="2400" dirty="0"/>
              <a:t>.  </a:t>
            </a:r>
            <a:endParaRPr lang="en-US" altLang="zh-HK" sz="2400" dirty="0" smtClean="0"/>
          </a:p>
          <a:p>
            <a:r>
              <a:rPr lang="en-US" altLang="zh-HK" sz="2400" dirty="0"/>
              <a:t>Posters, games and videos on other </a:t>
            </a:r>
            <a:r>
              <a:rPr lang="en-US" altLang="zh-HK" sz="2400" dirty="0" smtClean="0"/>
              <a:t>SOW are </a:t>
            </a:r>
            <a:r>
              <a:rPr lang="en-US" altLang="zh-HK" sz="2400" dirty="0"/>
              <a:t>available on the website of the Education Bureau (</a:t>
            </a:r>
            <a:r>
              <a:rPr lang="en-US" altLang="zh-HK" sz="2400" dirty="0">
                <a:hlinkClick r:id="rId2"/>
              </a:rPr>
              <a:t>http://www.edb.gov.hk/sow</a:t>
            </a:r>
            <a:r>
              <a:rPr lang="en-US" altLang="zh-HK" sz="2400" dirty="0" smtClean="0"/>
              <a:t>).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0356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565</Words>
  <Application>Microsoft Office PowerPoint</Application>
  <PresentationFormat>寬螢幕</PresentationFormat>
  <Paragraphs>47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Monotype Corsiva</vt:lpstr>
      <vt:lpstr>Trebuchet MS</vt:lpstr>
      <vt:lpstr>Wingdings 3</vt:lpstr>
      <vt:lpstr>多面向</vt:lpstr>
      <vt:lpstr>Learning and Teaching Materials on Promoting Positive Values and Attitudes through English Sayings of Wisdom (SOW) at Secondary Level</vt:lpstr>
      <vt:lpstr>Aims of the Learning &amp; Teaching Materials</vt:lpstr>
      <vt:lpstr>Content of the Learning &amp; Teaching Materials</vt:lpstr>
      <vt:lpstr>Learning Task 1 The Early Bird Catches the Worm </vt:lpstr>
      <vt:lpstr>Learning Task 2 Count Your Blessings</vt:lpstr>
      <vt:lpstr>Learning Task 3 A Friend in Need is a Friend Indeed </vt:lpstr>
      <vt:lpstr>Learning Task 4 Every Cloud Has a Silver Lining</vt:lpstr>
      <vt:lpstr>Using the Learning &amp; Teaching Materials in the English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of Positive Values and Attitudes through English Proverbs / Wise Sayings</dc:title>
  <dc:creator>EDB</dc:creator>
  <cp:lastModifiedBy>HUNG, Ka-yui Iris</cp:lastModifiedBy>
  <cp:revision>36</cp:revision>
  <dcterms:created xsi:type="dcterms:W3CDTF">2020-07-15T03:38:51Z</dcterms:created>
  <dcterms:modified xsi:type="dcterms:W3CDTF">2020-11-02T08:16:41Z</dcterms:modified>
</cp:coreProperties>
</file>